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7" r:id="rId2"/>
    <p:sldId id="258" r:id="rId3"/>
    <p:sldId id="256" r:id="rId4"/>
    <p:sldId id="259" r:id="rId5"/>
    <p:sldId id="260" r:id="rId6"/>
    <p:sldId id="261" r:id="rId7"/>
    <p:sldId id="274" r:id="rId8"/>
    <p:sldId id="275" r:id="rId9"/>
    <p:sldId id="276" r:id="rId10"/>
    <p:sldId id="277" r:id="rId11"/>
    <p:sldId id="266" r:id="rId12"/>
    <p:sldId id="267" r:id="rId13"/>
    <p:sldId id="269" r:id="rId14"/>
    <p:sldId id="272" r:id="rId15"/>
    <p:sldId id="270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  <a:srgbClr val="1C2B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0F476-88C3-4356-BD9C-BB7870F23F32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74C1A-B1BE-47BE-84A9-FD58C2F5F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89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10/29/2021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10/29/2021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642D">
            <a:alpha val="8392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318653" y="2362200"/>
            <a:ext cx="882534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</a:rPr>
              <a:t>ÔN TẬP</a:t>
            </a:r>
          </a:p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FFF00"/>
                </a:solidFill>
                <a:latin typeface="Times New Roman" pitchFamily="18" charset="0"/>
              </a:rPr>
              <a:t> PHÂN TÍCH ĐA THỨC THÀNH NHÂN TỬ</a:t>
            </a:r>
            <a:endParaRPr lang="en-US" sz="32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51765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Tiết</a:t>
            </a:r>
            <a:r>
              <a:rPr lang="en-US" sz="3600" b="1" dirty="0" smtClean="0">
                <a:solidFill>
                  <a:srgbClr val="FF0000"/>
                </a:solidFill>
              </a:rPr>
              <a:t> 14: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76590"/>
            <a:ext cx="2954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c)  9x</a:t>
            </a:r>
            <a:r>
              <a:rPr lang="en-US" sz="2800" b="1" baseline="30000" dirty="0">
                <a:solidFill>
                  <a:srgbClr val="0070C0"/>
                </a:solidFill>
              </a:rPr>
              <a:t>2</a:t>
            </a:r>
            <a:r>
              <a:rPr lang="en-US" sz="2800" b="1" dirty="0">
                <a:solidFill>
                  <a:srgbClr val="0070C0"/>
                </a:solidFill>
              </a:rPr>
              <a:t> – 25 = 0	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6418" y="1170709"/>
            <a:ext cx="29546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 (3x)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–5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= 0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5199" y="1716759"/>
            <a:ext cx="3877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 (3x  –5 ) (3x + 5) </a:t>
            </a:r>
            <a:r>
              <a:rPr lang="en-US" sz="2800" b="1" dirty="0">
                <a:solidFill>
                  <a:srgbClr val="0070C0"/>
                </a:solidFill>
              </a:rPr>
              <a:t>= 0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0625" y="2255460"/>
            <a:ext cx="5724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</a:t>
            </a:r>
            <a:r>
              <a:rPr lang="en-US" sz="2800" b="1" dirty="0" smtClean="0">
                <a:solidFill>
                  <a:srgbClr val="0070C0"/>
                </a:solidFill>
              </a:rPr>
              <a:t> 3x  – 5 = 0 </a:t>
            </a:r>
            <a:r>
              <a:rPr lang="en-US" sz="2800" b="1" dirty="0" err="1" smtClean="0">
                <a:solidFill>
                  <a:srgbClr val="0070C0"/>
                </a:solidFill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</a:rPr>
              <a:t>  3x + 5 </a:t>
            </a:r>
            <a:r>
              <a:rPr lang="en-US" sz="2800" b="1" dirty="0">
                <a:solidFill>
                  <a:srgbClr val="0070C0"/>
                </a:solidFill>
              </a:rPr>
              <a:t>= 0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0625" y="2897226"/>
            <a:ext cx="48013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</a:t>
            </a:r>
            <a:r>
              <a:rPr lang="en-US" sz="2800" b="1" dirty="0" smtClean="0">
                <a:solidFill>
                  <a:srgbClr val="0070C0"/>
                </a:solidFill>
              </a:rPr>
              <a:t> x   = 5/3  </a:t>
            </a:r>
            <a:r>
              <a:rPr lang="en-US" sz="2800" b="1" dirty="0" err="1" smtClean="0">
                <a:solidFill>
                  <a:srgbClr val="0070C0"/>
                </a:solidFill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</a:rPr>
              <a:t>  x  = -5/3</a:t>
            </a:r>
            <a:r>
              <a:rPr lang="en-US" sz="2800" b="1" dirty="0">
                <a:solidFill>
                  <a:srgbClr val="0070C0"/>
                </a:solidFill>
              </a:rPr>
              <a:t>	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2564" y="3657600"/>
            <a:ext cx="37401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d)  (2x -1</a:t>
            </a:r>
            <a:r>
              <a:rPr lang="en-US" sz="2800" b="1" baseline="30000" dirty="0">
                <a:solidFill>
                  <a:srgbClr val="0070C0"/>
                </a:solidFill>
              </a:rPr>
              <a:t>)2</a:t>
            </a:r>
            <a:r>
              <a:rPr lang="en-US" sz="2800" b="1" dirty="0">
                <a:solidFill>
                  <a:srgbClr val="0070C0"/>
                </a:solidFill>
              </a:rPr>
              <a:t> – (x +3</a:t>
            </a:r>
            <a:r>
              <a:rPr lang="en-US" sz="2800" b="1" baseline="30000" dirty="0">
                <a:solidFill>
                  <a:srgbClr val="0070C0"/>
                </a:solidFill>
              </a:rPr>
              <a:t>)2   </a:t>
            </a:r>
            <a:r>
              <a:rPr lang="en-US" sz="2800" b="1" dirty="0">
                <a:solidFill>
                  <a:srgbClr val="0070C0"/>
                </a:solidFill>
              </a:rPr>
              <a:t>= 0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563" y="4379663"/>
            <a:ext cx="54088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(2x </a:t>
            </a:r>
            <a:r>
              <a:rPr lang="en-US" sz="2800" b="1" dirty="0" smtClean="0">
                <a:solidFill>
                  <a:srgbClr val="0070C0"/>
                </a:solidFill>
              </a:rPr>
              <a:t>- 1 + x </a:t>
            </a:r>
            <a:r>
              <a:rPr lang="en-US" sz="2800" b="1" dirty="0">
                <a:solidFill>
                  <a:srgbClr val="0070C0"/>
                </a:solidFill>
              </a:rPr>
              <a:t>+</a:t>
            </a:r>
            <a:r>
              <a:rPr lang="en-US" sz="2800" b="1" dirty="0" smtClean="0">
                <a:solidFill>
                  <a:srgbClr val="0070C0"/>
                </a:solidFill>
              </a:rPr>
              <a:t>3</a:t>
            </a:r>
            <a:r>
              <a:rPr lang="en-US" sz="2800" b="1" baseline="30000" dirty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) (2x – 1 – x – 3)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>
                <a:solidFill>
                  <a:srgbClr val="0070C0"/>
                </a:solidFill>
              </a:rPr>
              <a:t>= 0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5029200"/>
            <a:ext cx="31983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 (3x + 2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 smtClean="0">
                <a:solidFill>
                  <a:srgbClr val="0070C0"/>
                </a:solidFill>
              </a:rPr>
              <a:t>) (x – 4)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  </a:t>
            </a:r>
            <a:r>
              <a:rPr lang="en-US" sz="2800" b="1" dirty="0">
                <a:solidFill>
                  <a:srgbClr val="0070C0"/>
                </a:solidFill>
              </a:rPr>
              <a:t>= 0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563444"/>
            <a:ext cx="5724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</a:t>
            </a:r>
            <a:r>
              <a:rPr lang="en-US" sz="2800" b="1" dirty="0" smtClean="0">
                <a:solidFill>
                  <a:srgbClr val="0070C0"/>
                </a:solidFill>
              </a:rPr>
              <a:t> 3x  + 2= 0     </a:t>
            </a:r>
            <a:r>
              <a:rPr lang="en-US" sz="2800" b="1" dirty="0" err="1" smtClean="0">
                <a:solidFill>
                  <a:srgbClr val="0070C0"/>
                </a:solidFill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</a:rPr>
              <a:t>     x - 4 </a:t>
            </a:r>
            <a:r>
              <a:rPr lang="en-US" sz="2800" b="1" dirty="0">
                <a:solidFill>
                  <a:srgbClr val="0070C0"/>
                </a:solidFill>
              </a:rPr>
              <a:t>= 0	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44671" y="6093591"/>
            <a:ext cx="5724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</a:t>
            </a:r>
            <a:r>
              <a:rPr lang="en-US" sz="2800" b="1" dirty="0" smtClean="0">
                <a:solidFill>
                  <a:srgbClr val="0070C0"/>
                </a:solidFill>
              </a:rPr>
              <a:t> x   = -2/3     </a:t>
            </a:r>
            <a:r>
              <a:rPr lang="en-US" sz="2800" b="1" dirty="0" err="1" smtClean="0">
                <a:solidFill>
                  <a:srgbClr val="0070C0"/>
                </a:solidFill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</a:rPr>
              <a:t>  x  = 4</a:t>
            </a:r>
            <a:r>
              <a:rPr lang="en-US" sz="2800" b="1" dirty="0">
                <a:solidFill>
                  <a:srgbClr val="0070C0"/>
                </a:solidFill>
              </a:rPr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5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33400"/>
            <a:ext cx="87630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II. BÀI TẬP VẬN DỤNG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/>
              <a:t>Bài</a:t>
            </a:r>
            <a:r>
              <a:rPr lang="en-US" sz="3200" b="1" dirty="0" smtClean="0"/>
              <a:t> 1: </a:t>
            </a:r>
            <a:r>
              <a:rPr lang="en-US" sz="3200" b="1" dirty="0" err="1" smtClean="0"/>
              <a:t>Phân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tích</a:t>
            </a:r>
            <a:r>
              <a:rPr lang="en-US" sz="3200" b="1" dirty="0" smtClean="0"/>
              <a:t>  </a:t>
            </a:r>
            <a:r>
              <a:rPr lang="en-US" sz="3200" b="1" dirty="0" err="1" smtClean="0"/>
              <a:t>các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thức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thành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nhân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tử</a:t>
            </a:r>
            <a:r>
              <a:rPr lang="en-US" sz="3200" b="1" dirty="0" smtClean="0"/>
              <a:t> :</a:t>
            </a:r>
          </a:p>
          <a:p>
            <a:pPr marL="514350" indent="-514350">
              <a:lnSpc>
                <a:spcPct val="150000"/>
              </a:lnSpc>
              <a:buAutoNum type="alphaLcParenR"/>
            </a:pPr>
            <a:r>
              <a:rPr lang="en-US" sz="3200" b="1" dirty="0" smtClean="0">
                <a:solidFill>
                  <a:srgbClr val="0070C0"/>
                </a:solidFill>
              </a:rPr>
              <a:t>14x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– 21xy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+ 28x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= 7x(2x - 3y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+ 4xy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)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b) 2(x + 3) – x(x + 3)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 = (x+3)(2-x)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c) 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+ 4x – 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+ 4 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= (x + 2)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 </a:t>
            </a:r>
            <a:r>
              <a:rPr lang="en-US" sz="3200" b="1" dirty="0" smtClean="0">
                <a:solidFill>
                  <a:srgbClr val="0070C0"/>
                </a:solidFill>
              </a:rPr>
              <a:t>- 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= (x + 2 - y)(x + 2+ y)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544116"/>
            <a:ext cx="82296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Bài</a:t>
            </a:r>
            <a:r>
              <a:rPr lang="en-US" sz="3200" b="1" dirty="0" smtClean="0"/>
              <a:t> 2: </a:t>
            </a:r>
            <a:r>
              <a:rPr lang="en-US" sz="3200" b="1" dirty="0" err="1" smtClean="0"/>
              <a:t>Phân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tích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thức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sau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thành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nhân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tử</a:t>
            </a:r>
            <a:r>
              <a:rPr lang="en-US" sz="3200" b="1" dirty="0" smtClean="0"/>
              <a:t>:</a:t>
            </a:r>
          </a:p>
          <a:p>
            <a:pPr marL="514350" indent="-514350"/>
            <a:r>
              <a:rPr lang="en-US" sz="3200" b="1" dirty="0" smtClean="0">
                <a:solidFill>
                  <a:srgbClr val="0070C0"/>
                </a:solidFill>
              </a:rPr>
              <a:t>a) </a:t>
            </a:r>
            <a:r>
              <a:rPr lang="en-US" sz="3200" b="1" dirty="0" smtClean="0">
                <a:solidFill>
                  <a:srgbClr val="FF0000"/>
                </a:solidFill>
              </a:rPr>
              <a:t>8x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 + 4x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- y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 - y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/>
            <a:r>
              <a:rPr lang="en-US" sz="3200" b="1" dirty="0" smtClean="0">
                <a:solidFill>
                  <a:srgbClr val="0070C0"/>
                </a:solidFill>
              </a:rPr>
              <a:t>= (8x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3200" b="1" dirty="0" smtClean="0">
                <a:solidFill>
                  <a:srgbClr val="0070C0"/>
                </a:solidFill>
              </a:rPr>
              <a:t> - 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3</a:t>
            </a:r>
            <a:r>
              <a:rPr lang="en-US" sz="3200" b="1" dirty="0" smtClean="0">
                <a:solidFill>
                  <a:srgbClr val="0070C0"/>
                </a:solidFill>
              </a:rPr>
              <a:t>) + (4x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- 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)</a:t>
            </a:r>
          </a:p>
          <a:p>
            <a:pPr marL="514350" indent="-514350"/>
            <a:r>
              <a:rPr lang="en-US" sz="3200" b="1" dirty="0" smtClean="0">
                <a:solidFill>
                  <a:srgbClr val="0070C0"/>
                </a:solidFill>
              </a:rPr>
              <a:t>= ( 2x –y) ( 4x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+2xy + 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) + (2x –y) (2x + y)</a:t>
            </a:r>
          </a:p>
          <a:p>
            <a:pPr marL="514350" indent="-514350"/>
            <a:r>
              <a:rPr lang="en-US" sz="3200" b="1" dirty="0" smtClean="0">
                <a:solidFill>
                  <a:srgbClr val="0070C0"/>
                </a:solidFill>
              </a:rPr>
              <a:t>= (2x –y) (4x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+2xy + 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2x + y)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b) </a:t>
            </a:r>
            <a:r>
              <a:rPr lang="en-US" sz="3200" b="1" dirty="0" smtClean="0">
                <a:solidFill>
                  <a:srgbClr val="FF0000"/>
                </a:solidFill>
              </a:rPr>
              <a:t>x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+ 5x - 6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= 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+ 6x - x - 6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= x(x + 6) - (x + 6)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= (x + 6)(x - 1)</a:t>
            </a:r>
          </a:p>
          <a:p>
            <a:pPr lvl="0"/>
            <a:r>
              <a:rPr lang="en-US" sz="3200" b="1" dirty="0" smtClean="0">
                <a:solidFill>
                  <a:srgbClr val="0070C0"/>
                </a:solidFill>
              </a:rPr>
              <a:t>c) </a:t>
            </a:r>
            <a:r>
              <a:rPr lang="en-US" sz="3200" b="1" dirty="0" smtClean="0">
                <a:solidFill>
                  <a:srgbClr val="FF0000"/>
                </a:solidFill>
              </a:rPr>
              <a:t>a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4 </a:t>
            </a:r>
            <a:r>
              <a:rPr lang="en-US" sz="3200" b="1" dirty="0" smtClean="0">
                <a:solidFill>
                  <a:srgbClr val="FF0000"/>
                </a:solidFill>
              </a:rPr>
              <a:t>+ 16</a:t>
            </a:r>
          </a:p>
          <a:p>
            <a:pPr lvl="0"/>
            <a:r>
              <a:rPr lang="en-US" sz="3200" b="1" dirty="0" smtClean="0">
                <a:solidFill>
                  <a:srgbClr val="0070C0"/>
                </a:solidFill>
              </a:rPr>
              <a:t>= 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4</a:t>
            </a:r>
            <a:r>
              <a:rPr lang="en-US" sz="3200" b="1" dirty="0" smtClean="0">
                <a:solidFill>
                  <a:srgbClr val="0070C0"/>
                </a:solidFill>
              </a:rPr>
              <a:t> + 8a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+ 16 - 8a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= (a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+ 4)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- (2     a)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= (a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+ 4 + 2     a)( a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+ 4 -  2    a)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19400" y="5943600"/>
          <a:ext cx="533400" cy="477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Equation" r:id="rId3" imgW="241200" imgH="215640" progId="Equation.DSMT4">
                  <p:embed/>
                </p:oleObj>
              </mc:Choice>
              <mc:Fallback>
                <p:oleObj name="Equation" r:id="rId3" imgW="241200" imgH="215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943600"/>
                        <a:ext cx="533400" cy="477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514600" y="6400800"/>
          <a:ext cx="533400" cy="477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Equation" r:id="rId5" imgW="241200" imgH="215640" progId="Equation.DSMT4">
                  <p:embed/>
                </p:oleObj>
              </mc:Choice>
              <mc:Fallback>
                <p:oleObj name="Equation" r:id="rId5" imgW="241200" imgH="215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400800"/>
                        <a:ext cx="533400" cy="477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81600" y="6400800"/>
          <a:ext cx="533400" cy="477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6" name="Equation" r:id="rId6" imgW="241200" imgH="215640" progId="Equation.DSMT4">
                  <p:embed/>
                </p:oleObj>
              </mc:Choice>
              <mc:Fallback>
                <p:oleObj name="Equation" r:id="rId6" imgW="241200" imgH="215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6400800"/>
                        <a:ext cx="533400" cy="477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09600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Bài</a:t>
            </a:r>
            <a:r>
              <a:rPr lang="en-US" sz="2800" b="1" dirty="0" smtClean="0"/>
              <a:t> 3:  </a:t>
            </a:r>
            <a:r>
              <a:rPr lang="en-US" sz="2800" b="1" dirty="0" err="1" smtClean="0"/>
              <a:t>Tìm</a:t>
            </a:r>
            <a:r>
              <a:rPr lang="en-US" sz="2800" b="1" dirty="0" smtClean="0"/>
              <a:t> x, </a:t>
            </a:r>
            <a:r>
              <a:rPr lang="en-US" sz="2800" b="1" dirty="0" err="1" smtClean="0"/>
              <a:t>biết</a:t>
            </a:r>
            <a:r>
              <a:rPr lang="en-US" sz="2800" b="1" dirty="0" smtClean="0"/>
              <a:t>:  </a:t>
            </a:r>
          </a:p>
          <a:p>
            <a:pPr marL="342900" indent="-34290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</a:rPr>
              <a:t>2(x + 3) – x(x + 3)  = 0          b)  5x(x – 3) + 3– x  = 0     </a:t>
            </a:r>
          </a:p>
          <a:p>
            <a:pPr marL="342900" indent="-342900"/>
            <a:r>
              <a:rPr lang="en-US" sz="2800" b="1" dirty="0" smtClean="0">
                <a:solidFill>
                  <a:srgbClr val="0070C0"/>
                </a:solidFill>
              </a:rPr>
              <a:t>c)  9x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– 25 = 0			d)  </a:t>
            </a:r>
            <a:r>
              <a:rPr lang="nl-NL" sz="2800" b="1" dirty="0" smtClean="0">
                <a:solidFill>
                  <a:srgbClr val="0070C0"/>
                </a:solidFill>
              </a:rPr>
              <a:t>x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3</a:t>
            </a:r>
            <a:r>
              <a:rPr lang="nl-NL" sz="2800" b="1" dirty="0" smtClean="0">
                <a:solidFill>
                  <a:srgbClr val="0070C0"/>
                </a:solidFill>
              </a:rPr>
              <a:t> – 5x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2</a:t>
            </a:r>
            <a:r>
              <a:rPr lang="nl-NL" sz="2800" b="1" dirty="0" smtClean="0">
                <a:solidFill>
                  <a:srgbClr val="0070C0"/>
                </a:solidFill>
              </a:rPr>
              <a:t> – 14x</a:t>
            </a:r>
            <a:r>
              <a:rPr lang="en-US" sz="2800" b="1" dirty="0" smtClean="0">
                <a:solidFill>
                  <a:srgbClr val="0070C0"/>
                </a:solidFill>
              </a:rPr>
              <a:t>   = 0                                                 </a:t>
            </a:r>
          </a:p>
          <a:p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819400"/>
            <a:ext cx="4114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a) 2(x + 3) – x(x + 3)  = 0</a:t>
            </a:r>
          </a:p>
          <a:p>
            <a:pPr>
              <a:buFont typeface="Symbol" pitchFamily="18" charset="2"/>
              <a:buChar char="Û"/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(x +3 )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(2 –x) = 0</a:t>
            </a:r>
          </a:p>
          <a:p>
            <a:pPr>
              <a:buFont typeface="Symbol" pitchFamily="18" charset="2"/>
              <a:buChar char="Û"/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x +3 = 0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2 –x  = 0</a:t>
            </a:r>
          </a:p>
          <a:p>
            <a:pPr>
              <a:buFont typeface="Symbol" pitchFamily="18" charset="2"/>
              <a:buChar char="Û"/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x= -3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hoăc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x = 2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</a:rPr>
              <a:t> x = -3;  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= 2</a:t>
            </a:r>
          </a:p>
          <a:p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343400" y="2835057"/>
            <a:ext cx="4800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b) 5x(x – 3) + 3 – x = 0  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 </a:t>
            </a:r>
            <a:r>
              <a:rPr lang="en-US" sz="2800" b="1" dirty="0" smtClean="0">
                <a:solidFill>
                  <a:srgbClr val="0070C0"/>
                </a:solidFill>
              </a:rPr>
              <a:t>5x(x – 3) </a:t>
            </a:r>
            <a:r>
              <a:rPr lang="en-US" sz="2800" b="1" dirty="0" smtClean="0">
                <a:solidFill>
                  <a:srgbClr val="FF0000"/>
                </a:solidFill>
              </a:rPr>
              <a:t>– (x – 3) </a:t>
            </a:r>
            <a:r>
              <a:rPr lang="en-US" sz="2800" b="1" dirty="0" smtClean="0">
                <a:solidFill>
                  <a:srgbClr val="0070C0"/>
                </a:solidFill>
              </a:rPr>
              <a:t>= 0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    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</a:t>
            </a:r>
            <a:r>
              <a:rPr lang="en-US" sz="2800" b="1" dirty="0" smtClean="0">
                <a:solidFill>
                  <a:srgbClr val="0070C0"/>
                </a:solidFill>
              </a:rPr>
              <a:t> (x – 3)(5x – 1) = 0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    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 x – 3 = 0 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5x -1 = 0</a:t>
            </a:r>
          </a:p>
          <a:p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    x = 3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hoăc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x = 1/5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err="1" smtClean="0">
                <a:solidFill>
                  <a:srgbClr val="0070C0"/>
                </a:solidFill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</a:rPr>
              <a:t> x = 3 ;  x =  1/5     </a:t>
            </a:r>
          </a:p>
          <a:p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220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Giải</a:t>
            </a:r>
            <a:endParaRPr lang="en-US" sz="2400" b="1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782094" y="4837906"/>
            <a:ext cx="3581400" cy="1588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609600"/>
            <a:ext cx="853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Bài</a:t>
            </a:r>
            <a:r>
              <a:rPr lang="en-US" sz="2800" b="1" dirty="0" smtClean="0"/>
              <a:t> 3:  </a:t>
            </a:r>
            <a:r>
              <a:rPr lang="en-US" sz="2800" b="1" dirty="0" err="1" smtClean="0"/>
              <a:t>Tìm</a:t>
            </a:r>
            <a:r>
              <a:rPr lang="en-US" sz="2800" b="1" dirty="0" smtClean="0"/>
              <a:t> x, </a:t>
            </a:r>
            <a:r>
              <a:rPr lang="en-US" sz="2800" b="1" dirty="0" err="1" smtClean="0"/>
              <a:t>biết</a:t>
            </a:r>
            <a:r>
              <a:rPr lang="en-US" sz="2800" b="1" dirty="0" smtClean="0"/>
              <a:t>:  </a:t>
            </a:r>
          </a:p>
          <a:p>
            <a:pPr marL="342900" indent="-34290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</a:rPr>
              <a:t>2(x + 3) – x(x + 3)  = 0     	b)  5x(x – 3) – x + 3 = 0     </a:t>
            </a:r>
          </a:p>
          <a:p>
            <a:pPr marL="342900" indent="-342900"/>
            <a:r>
              <a:rPr lang="en-US" sz="2800" b="1" dirty="0" smtClean="0">
                <a:solidFill>
                  <a:srgbClr val="0070C0"/>
                </a:solidFill>
              </a:rPr>
              <a:t>c)  9x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– 25 = 0			d)  </a:t>
            </a:r>
            <a:r>
              <a:rPr lang="nl-NL" sz="2800" b="1" dirty="0" smtClean="0">
                <a:solidFill>
                  <a:srgbClr val="0070C0"/>
                </a:solidFill>
              </a:rPr>
              <a:t>x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3</a:t>
            </a:r>
            <a:r>
              <a:rPr lang="nl-NL" sz="2800" b="1" dirty="0" smtClean="0">
                <a:solidFill>
                  <a:srgbClr val="0070C0"/>
                </a:solidFill>
              </a:rPr>
              <a:t> – 5x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2</a:t>
            </a:r>
            <a:r>
              <a:rPr lang="nl-NL" sz="2800" b="1" dirty="0" smtClean="0">
                <a:solidFill>
                  <a:srgbClr val="0070C0"/>
                </a:solidFill>
              </a:rPr>
              <a:t> – 14x</a:t>
            </a:r>
            <a:r>
              <a:rPr lang="en-US" sz="2800" b="1" dirty="0" smtClean="0">
                <a:solidFill>
                  <a:srgbClr val="0070C0"/>
                </a:solidFill>
              </a:rPr>
              <a:t>   = 0                                                 </a:t>
            </a:r>
          </a:p>
          <a:p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600" y="19812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Giải</a:t>
            </a:r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228600" y="3276600"/>
            <a:ext cx="441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 startAt="3"/>
            </a:pPr>
            <a:r>
              <a:rPr lang="en-US" sz="2800" b="1" dirty="0" smtClean="0">
                <a:solidFill>
                  <a:srgbClr val="0070C0"/>
                </a:solidFill>
              </a:rPr>
              <a:t>9x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– 25 = 0</a:t>
            </a:r>
          </a:p>
          <a:p>
            <a:pPr marL="342900" indent="-342900">
              <a:buFont typeface="Symbol" pitchFamily="18" charset="2"/>
              <a:buChar char="Û"/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( 3x -5 ) ( 3x + 5) = 0</a:t>
            </a:r>
          </a:p>
          <a:p>
            <a:pPr marL="342900" indent="-342900">
              <a:buFont typeface="Symbol" pitchFamily="18" charset="2"/>
              <a:buChar char="Û"/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3x -5 = 0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3x +5 = 0</a:t>
            </a:r>
          </a:p>
          <a:p>
            <a:pPr marL="342900" indent="-342900">
              <a:buFont typeface="Symbol" pitchFamily="18" charset="2"/>
              <a:buChar char="Û"/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x = 5/3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x = - 5/3</a:t>
            </a:r>
          </a:p>
          <a:p>
            <a:pPr marL="342900" indent="-342900"/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x = 5/3 ; x = - 5/3 </a:t>
            </a:r>
          </a:p>
          <a:p>
            <a:pPr marL="342900" indent="-342900">
              <a:buFont typeface="Symbol" pitchFamily="18" charset="2"/>
              <a:buChar char="Û"/>
            </a:pP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38866" y="3200400"/>
            <a:ext cx="4705134" cy="31085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lphaLcParenR" startAt="4"/>
            </a:pPr>
            <a:r>
              <a:rPr lang="nl-NL" sz="2800" b="1" dirty="0" smtClean="0">
                <a:solidFill>
                  <a:srgbClr val="0070C0"/>
                </a:solidFill>
              </a:rPr>
              <a:t>x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3</a:t>
            </a:r>
            <a:r>
              <a:rPr lang="nl-NL" sz="2800" b="1" dirty="0" smtClean="0">
                <a:solidFill>
                  <a:srgbClr val="0070C0"/>
                </a:solidFill>
              </a:rPr>
              <a:t> – 5x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2</a:t>
            </a:r>
            <a:r>
              <a:rPr lang="nl-NL" sz="2800" b="1" dirty="0" smtClean="0">
                <a:solidFill>
                  <a:srgbClr val="0070C0"/>
                </a:solidFill>
              </a:rPr>
              <a:t> – 14x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</a:p>
          <a:p>
            <a:pPr marL="342900" indent="-342900">
              <a:buFont typeface="Symbol" pitchFamily="18" charset="2"/>
              <a:buChar char="Û"/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x (</a:t>
            </a:r>
            <a:r>
              <a:rPr lang="nl-NL" sz="2800" b="1" dirty="0" smtClean="0">
                <a:solidFill>
                  <a:srgbClr val="0070C0"/>
                </a:solidFill>
              </a:rPr>
              <a:t>x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2</a:t>
            </a:r>
            <a:r>
              <a:rPr lang="nl-NL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- </a:t>
            </a:r>
            <a:r>
              <a:rPr lang="nl-NL" sz="2800" b="1" dirty="0" smtClean="0">
                <a:solidFill>
                  <a:srgbClr val="0070C0"/>
                </a:solidFill>
              </a:rPr>
              <a:t>5x– 14) = 0</a:t>
            </a:r>
          </a:p>
          <a:p>
            <a:pPr marL="342900" indent="-342900">
              <a:buFont typeface="Symbol" pitchFamily="18" charset="2"/>
              <a:buChar char="Û"/>
            </a:pPr>
            <a:r>
              <a:rPr lang="nl-NL" sz="2800" b="1" dirty="0" smtClean="0">
                <a:solidFill>
                  <a:srgbClr val="0070C0"/>
                </a:solidFill>
              </a:rPr>
              <a:t> x (x</a:t>
            </a:r>
            <a:r>
              <a:rPr lang="nl-NL" sz="2800" b="1" baseline="30000" dirty="0" smtClean="0">
                <a:solidFill>
                  <a:srgbClr val="0070C0"/>
                </a:solidFill>
              </a:rPr>
              <a:t>2 </a:t>
            </a:r>
            <a:r>
              <a:rPr lang="nl-NL" sz="2800" b="1" dirty="0" smtClean="0">
                <a:solidFill>
                  <a:srgbClr val="0070C0"/>
                </a:solidFill>
              </a:rPr>
              <a:t> + 2x -7x -14) = 0</a:t>
            </a:r>
          </a:p>
          <a:p>
            <a:pPr marL="342900" indent="-342900">
              <a:buFont typeface="Symbol" pitchFamily="18" charset="2"/>
              <a:buChar char="Û"/>
            </a:pPr>
            <a:r>
              <a:rPr lang="nl-NL" sz="2800" b="1" dirty="0" smtClean="0">
                <a:solidFill>
                  <a:srgbClr val="0070C0"/>
                </a:solidFill>
              </a:rPr>
              <a:t> x [ x(x + 2) – 7( x+2)] = 0</a:t>
            </a:r>
          </a:p>
          <a:p>
            <a:pPr marL="342900" indent="-342900">
              <a:buFont typeface="Symbol" pitchFamily="18" charset="2"/>
              <a:buChar char="Û"/>
            </a:pPr>
            <a:r>
              <a:rPr lang="nl-NL" sz="2800" b="1" dirty="0" smtClean="0">
                <a:solidFill>
                  <a:srgbClr val="0070C0"/>
                </a:solidFill>
              </a:rPr>
              <a:t>x ( x+2 )( x – 7 ) = 0</a:t>
            </a:r>
          </a:p>
          <a:p>
            <a:pPr marL="342900" indent="-342900">
              <a:buFont typeface="Symbol" pitchFamily="18" charset="2"/>
              <a:buChar char="Û"/>
            </a:pPr>
            <a:r>
              <a:rPr lang="nl-NL" sz="2800" b="1" dirty="0" smtClean="0">
                <a:solidFill>
                  <a:srgbClr val="0070C0"/>
                </a:solidFill>
              </a:rPr>
              <a:t>x = 0 hoặc x = -2 hoặc x = 7</a:t>
            </a:r>
          </a:p>
          <a:p>
            <a:pPr marL="342900" indent="-342900"/>
            <a:r>
              <a:rPr lang="nl-NL" sz="2800" b="1" dirty="0" smtClean="0">
                <a:solidFill>
                  <a:srgbClr val="0070C0"/>
                </a:solidFill>
              </a:rPr>
              <a:t>Vậy  x = 0 ; x = - 2 ; x= 7</a:t>
            </a:r>
            <a:endParaRPr lang="en-US" sz="2800" b="1" dirty="0">
              <a:solidFill>
                <a:srgbClr val="0070C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704306" y="4761706"/>
            <a:ext cx="3276600" cy="1588"/>
          </a:xfrm>
          <a:prstGeom prst="line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685800"/>
            <a:ext cx="8839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70C0"/>
                </a:solidFill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</a:rPr>
              <a:t> 4: </a:t>
            </a:r>
            <a:r>
              <a:rPr lang="en-US" sz="2800" b="1" dirty="0" err="1" smtClean="0">
                <a:solidFill>
                  <a:srgbClr val="0070C0"/>
                </a:solidFill>
              </a:rPr>
              <a:t>Tính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nhanh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giá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trị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của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biểu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thức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sau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với</a:t>
            </a:r>
            <a:r>
              <a:rPr lang="en-US" sz="2800" b="1" dirty="0" smtClean="0">
                <a:solidFill>
                  <a:srgbClr val="0070C0"/>
                </a:solidFill>
              </a:rPr>
              <a:t> a = 2020</a:t>
            </a:r>
            <a:endParaRPr lang="en-US" sz="2800" dirty="0" smtClean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</a:rPr>
              <a:t>M = (a + 4)</a:t>
            </a:r>
            <a:r>
              <a:rPr lang="en-US" sz="3200" b="1" baseline="30000" dirty="0" smtClean="0">
                <a:solidFill>
                  <a:srgbClr val="C00000"/>
                </a:solidFill>
              </a:rPr>
              <a:t>2</a:t>
            </a:r>
            <a:r>
              <a:rPr lang="en-US" sz="3200" b="1" dirty="0" smtClean="0">
                <a:solidFill>
                  <a:srgbClr val="C00000"/>
                </a:solidFill>
              </a:rPr>
              <a:t> + 2(a + 4)(6 – a) + (6 – a)</a:t>
            </a:r>
            <a:r>
              <a:rPr lang="en-US" sz="3200" b="1" baseline="30000" dirty="0" smtClean="0">
                <a:solidFill>
                  <a:srgbClr val="C00000"/>
                </a:solidFill>
              </a:rPr>
              <a:t>2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25908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Giải</a:t>
            </a:r>
            <a:r>
              <a:rPr lang="en-US" sz="2800" b="1" dirty="0" smtClean="0"/>
              <a:t> : </a:t>
            </a:r>
          </a:p>
        </p:txBody>
      </p:sp>
      <p:sp>
        <p:nvSpPr>
          <p:cNvPr id="6" name="Rectangle 5"/>
          <p:cNvSpPr/>
          <p:nvPr/>
        </p:nvSpPr>
        <p:spPr>
          <a:xfrm>
            <a:off x="838200" y="3200400"/>
            <a:ext cx="76835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</a:rPr>
              <a:t>M = (a + 4)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+ 2(a + 4)(6 – a) + (6 – a)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</a:p>
          <a:p>
            <a:pPr lvl="0">
              <a:lnSpc>
                <a:spcPct val="150000"/>
              </a:lnSpc>
            </a:pPr>
            <a:r>
              <a:rPr lang="en-US" sz="3200" b="1" baseline="30000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= [(a +4) + (6 – a) ]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 2 </a:t>
            </a:r>
            <a:r>
              <a:rPr lang="en-US" sz="3200" b="1" dirty="0" smtClean="0">
                <a:solidFill>
                  <a:srgbClr val="0070C0"/>
                </a:solidFill>
              </a:rPr>
              <a:t>= 10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 </a:t>
            </a:r>
            <a:r>
              <a:rPr lang="en-US" sz="3200" b="1" dirty="0" smtClean="0">
                <a:solidFill>
                  <a:srgbClr val="0070C0"/>
                </a:solidFill>
              </a:rPr>
              <a:t>= 100</a:t>
            </a:r>
          </a:p>
          <a:p>
            <a:pPr lvl="0">
              <a:lnSpc>
                <a:spcPct val="150000"/>
              </a:lnSpc>
            </a:pPr>
            <a:r>
              <a:rPr lang="en-US" sz="3200" b="1" dirty="0" err="1" smtClean="0">
                <a:solidFill>
                  <a:srgbClr val="0070C0"/>
                </a:solidFill>
              </a:rPr>
              <a:t>Vậy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với</a:t>
            </a:r>
            <a:r>
              <a:rPr lang="en-US" sz="3200" b="1" dirty="0" smtClean="0">
                <a:solidFill>
                  <a:srgbClr val="0070C0"/>
                </a:solidFill>
              </a:rPr>
              <a:t>  a = 2020 </a:t>
            </a:r>
            <a:r>
              <a:rPr lang="en-US" sz="3200" b="1" dirty="0" err="1" smtClean="0">
                <a:solidFill>
                  <a:srgbClr val="0070C0"/>
                </a:solidFill>
              </a:rPr>
              <a:t>thì</a:t>
            </a:r>
            <a:r>
              <a:rPr lang="en-US" sz="3200" b="1" dirty="0" smtClean="0">
                <a:solidFill>
                  <a:srgbClr val="0070C0"/>
                </a:solidFill>
              </a:rPr>
              <a:t> M =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6858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III. BÀI TẬP VỀ NHÀ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219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1: </a:t>
            </a:r>
            <a:r>
              <a:rPr lang="en-US" sz="2400" b="1" dirty="0" err="1" smtClean="0"/>
              <a:t>Phân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tích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các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đa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thức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thành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nhân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tử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828800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dirty="0" smtClean="0"/>
              <a:t>a) x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- y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- 2x + 2y       	 </a:t>
            </a:r>
            <a:r>
              <a:rPr lang="en-US" sz="2400" b="1" dirty="0" smtClean="0"/>
              <a:t>e) </a:t>
            </a:r>
            <a:r>
              <a:rPr lang="nl-NL" sz="2400" b="1" dirty="0" smtClean="0"/>
              <a:t>x</a:t>
            </a:r>
            <a:r>
              <a:rPr lang="nl-NL" sz="2400" b="1" baseline="30000" dirty="0" smtClean="0"/>
              <a:t>4</a:t>
            </a:r>
            <a:r>
              <a:rPr lang="nl-NL" sz="2400" b="1" dirty="0" smtClean="0"/>
              <a:t> + 4y</a:t>
            </a:r>
            <a:r>
              <a:rPr lang="nl-NL" sz="2400" b="1" baseline="30000" dirty="0" smtClean="0"/>
              <a:t>4</a:t>
            </a:r>
          </a:p>
          <a:p>
            <a:r>
              <a:rPr lang="nl-NL" sz="2400" b="1" dirty="0" smtClean="0"/>
              <a:t> b) x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(x -1) + 16(1- x)		 f) x</a:t>
            </a:r>
            <a:r>
              <a:rPr lang="nl-NL" sz="2400" b="1" baseline="30000" dirty="0" smtClean="0"/>
              <a:t>4</a:t>
            </a:r>
            <a:r>
              <a:rPr lang="nl-NL" sz="2400" b="1" dirty="0" smtClean="0"/>
              <a:t> – 13x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+ 36</a:t>
            </a:r>
          </a:p>
          <a:p>
            <a:r>
              <a:rPr lang="nl-NL" sz="2400" b="1" dirty="0" smtClean="0"/>
              <a:t>c) x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+ 4x – y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+ 4 		 g) (x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+ x)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+ 4x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+ 4x – 12</a:t>
            </a:r>
            <a:endParaRPr lang="en-US" sz="2400" b="1" dirty="0" smtClean="0"/>
          </a:p>
          <a:p>
            <a:pPr marL="0" lvl="1"/>
            <a:r>
              <a:rPr lang="nl-NL" sz="2400" b="1" dirty="0" smtClean="0"/>
              <a:t>d) x </a:t>
            </a:r>
            <a:r>
              <a:rPr lang="nl-NL" sz="2400" b="1" baseline="30000" dirty="0" smtClean="0"/>
              <a:t>3</a:t>
            </a:r>
            <a:r>
              <a:rPr lang="nl-NL" sz="2400" b="1" dirty="0" smtClean="0"/>
              <a:t> – 3x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– 3x + 1		 h) </a:t>
            </a:r>
            <a:r>
              <a:rPr lang="en-US" sz="2400" b="1" dirty="0" smtClean="0"/>
              <a:t>x</a:t>
            </a:r>
            <a:r>
              <a:rPr lang="en-US" sz="2400" b="1" baseline="30000" dirty="0" smtClean="0"/>
              <a:t>6</a:t>
            </a:r>
            <a:r>
              <a:rPr lang="en-US" sz="2400" b="1" dirty="0" smtClean="0"/>
              <a:t> + 2x</a:t>
            </a:r>
            <a:r>
              <a:rPr lang="en-US" sz="2400" b="1" baseline="30000" dirty="0" smtClean="0"/>
              <a:t>5</a:t>
            </a:r>
            <a:r>
              <a:rPr lang="en-US" sz="2400" b="1" dirty="0" smtClean="0"/>
              <a:t> + x</a:t>
            </a:r>
            <a:r>
              <a:rPr lang="en-US" sz="2400" b="1" baseline="30000" dirty="0" smtClean="0"/>
              <a:t>4</a:t>
            </a:r>
            <a:r>
              <a:rPr lang="en-US" sz="2400" b="1" dirty="0" smtClean="0"/>
              <a:t> – 2x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– 2x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+ 1</a:t>
            </a:r>
            <a:endParaRPr lang="en-US" b="1" dirty="0" smtClean="0"/>
          </a:p>
          <a:p>
            <a:r>
              <a:rPr lang="nl-NL" sz="2400" b="1" dirty="0" smtClean="0"/>
              <a:t> </a:t>
            </a:r>
            <a:endParaRPr lang="en-US" sz="2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2: </a:t>
            </a:r>
            <a:r>
              <a:rPr lang="en-US" sz="2400" b="1" dirty="0" err="1" smtClean="0"/>
              <a:t>Tìm</a:t>
            </a:r>
            <a:r>
              <a:rPr lang="en-US" sz="2400" b="1" dirty="0" smtClean="0"/>
              <a:t> x, </a:t>
            </a:r>
            <a:r>
              <a:rPr lang="en-US" sz="2400" b="1" dirty="0" err="1" smtClean="0"/>
              <a:t>biết</a:t>
            </a:r>
            <a:r>
              <a:rPr lang="en-US" sz="2400" b="1" dirty="0" smtClean="0"/>
              <a:t>:</a:t>
            </a:r>
          </a:p>
          <a:p>
            <a:pPr lvl="1" indent="-457200">
              <a:buAutoNum type="alphaLcParenR"/>
            </a:pPr>
            <a:r>
              <a:rPr lang="en-US" sz="2400" b="1" dirty="0" smtClean="0"/>
              <a:t>4x(x + 1) = 8( x + 1)		b) x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– 6x + 8 = 0</a:t>
            </a:r>
          </a:p>
          <a:p>
            <a:pPr lvl="1" indent="-457200">
              <a:buAutoNum type="alphaLcParenR" startAt="3"/>
            </a:pPr>
            <a:r>
              <a:rPr lang="en-US" sz="2400" b="1" dirty="0" smtClean="0"/>
              <a:t>x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+ x</a:t>
            </a:r>
            <a:r>
              <a:rPr lang="en-US" sz="2400" b="1" baseline="30000" dirty="0" smtClean="0"/>
              <a:t>2 </a:t>
            </a:r>
            <a:r>
              <a:rPr lang="en-US" sz="2400" b="1" dirty="0" smtClean="0"/>
              <a:t> + x + 1 = 0		d) x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– 7x – 6 = 0</a:t>
            </a:r>
          </a:p>
          <a:p>
            <a:pPr lvl="1" indent="-457200"/>
            <a:r>
              <a:rPr lang="en-US" sz="2400" b="1" dirty="0" smtClean="0"/>
              <a:t>e)  </a:t>
            </a:r>
            <a:r>
              <a:rPr lang="nl-NL" sz="2400" b="1" dirty="0" smtClean="0"/>
              <a:t>3x</a:t>
            </a:r>
            <a:r>
              <a:rPr lang="nl-NL" sz="2400" b="1" baseline="30000" dirty="0" smtClean="0"/>
              <a:t>3</a:t>
            </a:r>
            <a:r>
              <a:rPr lang="nl-NL" sz="2400" b="1" dirty="0" smtClean="0"/>
              <a:t> –  7x</a:t>
            </a:r>
            <a:r>
              <a:rPr lang="nl-NL" sz="2400" b="1" baseline="30000" dirty="0" smtClean="0"/>
              <a:t>2</a:t>
            </a:r>
            <a:r>
              <a:rPr lang="nl-NL" sz="2400" b="1" dirty="0" smtClean="0"/>
              <a:t> + 17x – 5 = 0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5200471"/>
            <a:ext cx="792236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Bài</a:t>
            </a:r>
            <a:r>
              <a:rPr lang="en-US" sz="2400" b="1" dirty="0" smtClean="0"/>
              <a:t> 3: CMR: a) (n +3)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– (n -1)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 </a:t>
            </a:r>
            <a:r>
              <a:rPr lang="en-US" sz="2400" b="1" dirty="0" err="1" smtClean="0"/>
              <a:t>chia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cho</a:t>
            </a:r>
            <a:r>
              <a:rPr lang="en-US" sz="2400" b="1" dirty="0" smtClean="0"/>
              <a:t> 8  (</a:t>
            </a:r>
            <a:r>
              <a:rPr lang="en-US" sz="2400" b="1" dirty="0" err="1" smtClean="0"/>
              <a:t>với</a:t>
            </a:r>
            <a:r>
              <a:rPr lang="en-US" sz="2400" b="1" dirty="0" smtClean="0"/>
              <a:t> n </a:t>
            </a:r>
            <a:r>
              <a:rPr lang="en-US" sz="2400" b="1" dirty="0" smtClean="0">
                <a:sym typeface="Symbol"/>
              </a:rPr>
              <a:t> Z )</a:t>
            </a:r>
            <a:endParaRPr lang="en-US" sz="2400" dirty="0" smtClean="0"/>
          </a:p>
          <a:p>
            <a:r>
              <a:rPr lang="en-US" sz="2400" b="1" dirty="0" smtClean="0"/>
              <a:t>                       b) n</a:t>
            </a:r>
            <a:r>
              <a:rPr lang="en-US" sz="2400" b="1" baseline="30000" dirty="0" smtClean="0"/>
              <a:t>5</a:t>
            </a:r>
            <a:r>
              <a:rPr lang="en-US" sz="2400" b="1" dirty="0" smtClean="0"/>
              <a:t> – 5n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+ 4n </a:t>
            </a:r>
            <a:r>
              <a:rPr lang="en-US" sz="2400" b="1" dirty="0" err="1" smtClean="0"/>
              <a:t>chia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cho</a:t>
            </a:r>
            <a:r>
              <a:rPr lang="en-US" sz="2400" b="1" dirty="0" smtClean="0"/>
              <a:t> 120 (</a:t>
            </a:r>
            <a:r>
              <a:rPr lang="en-US" sz="2400" b="1" dirty="0" err="1" smtClean="0"/>
              <a:t>với</a:t>
            </a:r>
            <a:r>
              <a:rPr lang="en-US" sz="2400" b="1" dirty="0" smtClean="0"/>
              <a:t> n </a:t>
            </a:r>
            <a:r>
              <a:rPr lang="en-US" sz="2400" b="1" dirty="0" smtClean="0">
                <a:sym typeface="Symbol"/>
              </a:rPr>
              <a:t> Z </a:t>
            </a:r>
            <a:r>
              <a:rPr lang="en-US" sz="2400" b="1" dirty="0" smtClean="0"/>
              <a:t>)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6858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I. CÁC PHƯƠNG PHÁP PHÂN TÍCH ĐA THỨC THÀNH NHÂN TỬ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1" y="1765012"/>
            <a:ext cx="411480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buFontTx/>
              <a:buAutoNum type="arabicPeriod"/>
            </a:pPr>
            <a:r>
              <a:rPr lang="en-US" sz="3200" b="1" dirty="0" err="1" smtClean="0">
                <a:solidFill>
                  <a:prstClr val="black"/>
                </a:solidFill>
              </a:rPr>
              <a:t>Đặt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nhân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tử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chung</a:t>
            </a:r>
            <a:endParaRPr lang="en-US" sz="3200" b="1" dirty="0" smtClean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9482" y="2743200"/>
            <a:ext cx="4384534" cy="584775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pPr marL="342900" indent="-342900"/>
            <a:r>
              <a:rPr lang="en-US" sz="3200" b="1" dirty="0" smtClean="0"/>
              <a:t>2. </a:t>
            </a:r>
            <a:r>
              <a:rPr lang="en-US" sz="3200" b="1" dirty="0" err="1" smtClean="0"/>
              <a:t>Dùng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hằng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đẳng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thức</a:t>
            </a:r>
            <a:endParaRPr lang="en-US" sz="32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1714500" y="3618919"/>
            <a:ext cx="4419600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342900" lvl="0" indent="-342900"/>
            <a:r>
              <a:rPr lang="en-US" sz="3200" b="1" dirty="0" smtClean="0">
                <a:solidFill>
                  <a:prstClr val="black"/>
                </a:solidFill>
              </a:rPr>
              <a:t>3. </a:t>
            </a:r>
            <a:r>
              <a:rPr lang="en-US" sz="3200" b="1" dirty="0" err="1" smtClean="0">
                <a:solidFill>
                  <a:prstClr val="black"/>
                </a:solidFill>
              </a:rPr>
              <a:t>Nhóm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hạng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tử</a:t>
            </a:r>
            <a:endParaRPr lang="en-US" sz="3200" b="1" dirty="0" smtClean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7400" y="4715745"/>
            <a:ext cx="5867400" cy="58477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marL="342900" lvl="0" indent="-342900"/>
            <a:r>
              <a:rPr lang="en-US" sz="3200" b="1" dirty="0" smtClean="0">
                <a:solidFill>
                  <a:prstClr val="black"/>
                </a:solidFill>
              </a:rPr>
              <a:t>4. </a:t>
            </a:r>
            <a:r>
              <a:rPr lang="en-US" sz="3200" b="1" dirty="0" err="1" smtClean="0">
                <a:solidFill>
                  <a:prstClr val="black"/>
                </a:solidFill>
              </a:rPr>
              <a:t>Phối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hợp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nhiều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phương</a:t>
            </a:r>
            <a:r>
              <a:rPr lang="en-US" sz="3200" b="1" dirty="0" smtClean="0">
                <a:solidFill>
                  <a:prstClr val="black"/>
                </a:solidFill>
              </a:rPr>
              <a:t> </a:t>
            </a:r>
            <a:r>
              <a:rPr lang="en-US" sz="3200" b="1" dirty="0" err="1" smtClean="0">
                <a:solidFill>
                  <a:prstClr val="black"/>
                </a:solidFill>
              </a:rPr>
              <a:t>pháp</a:t>
            </a:r>
            <a:endParaRPr lang="en-US" sz="3200" b="1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609601"/>
            <a:ext cx="8534400" cy="1447799"/>
          </a:xfrm>
        </p:spPr>
        <p:txBody>
          <a:bodyPr>
            <a:normAutofit/>
          </a:bodyPr>
          <a:lstStyle/>
          <a:p>
            <a:pPr algn="l"/>
            <a:r>
              <a:rPr lang="en-US" sz="3200" b="1" i="1" dirty="0" smtClean="0">
                <a:solidFill>
                  <a:srgbClr val="FF0000"/>
                </a:solidFill>
                <a:latin typeface="+mn-lt"/>
              </a:rPr>
              <a:t>1. </a:t>
            </a:r>
            <a:r>
              <a:rPr lang="en-US" sz="3200" b="1" i="1" dirty="0" err="1" smtClean="0">
                <a:solidFill>
                  <a:srgbClr val="FF0000"/>
                </a:solidFill>
                <a:latin typeface="+mn-lt"/>
              </a:rPr>
              <a:t>Phương</a:t>
            </a:r>
            <a:r>
              <a:rPr lang="en-US" sz="3200" b="1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+mn-lt"/>
              </a:rPr>
              <a:t>pháp</a:t>
            </a:r>
            <a:r>
              <a:rPr lang="en-US" sz="3200" b="1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+mn-lt"/>
              </a:rPr>
              <a:t>đặt</a:t>
            </a:r>
            <a:r>
              <a:rPr lang="en-US" sz="3200" b="1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+mn-lt"/>
              </a:rPr>
              <a:t>nhân</a:t>
            </a:r>
            <a:r>
              <a:rPr lang="en-US" sz="3200" b="1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+mn-lt"/>
              </a:rPr>
              <a:t>tử</a:t>
            </a:r>
            <a:r>
              <a:rPr lang="en-US" sz="3200" b="1" i="1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+mn-lt"/>
              </a:rPr>
              <a:t>chung</a:t>
            </a:r>
            <a:r>
              <a:rPr lang="en-US" sz="3200" b="1" i="1" dirty="0" smtClean="0">
                <a:solidFill>
                  <a:srgbClr val="FF0000"/>
                </a:solidFill>
                <a:latin typeface="+mn-lt"/>
              </a:rPr>
              <a:t>:</a:t>
            </a:r>
            <a:r>
              <a:rPr lang="en-US" sz="320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3200" dirty="0" smtClean="0">
                <a:solidFill>
                  <a:srgbClr val="FF0000"/>
                </a:solidFill>
                <a:latin typeface="+mn-lt"/>
              </a:rPr>
            </a:b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3200400"/>
            <a:ext cx="7772400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3200" b="1" dirty="0" err="1" smtClean="0"/>
              <a:t>Công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thức</a:t>
            </a:r>
            <a:r>
              <a:rPr lang="en-US" sz="3200" b="1" dirty="0" smtClean="0"/>
              <a:t>:              </a:t>
            </a:r>
            <a:r>
              <a:rPr lang="en-US" sz="3200" b="1" dirty="0" smtClean="0">
                <a:solidFill>
                  <a:srgbClr val="002060"/>
                </a:solidFill>
              </a:rPr>
              <a:t>AB + AC = A(B + C)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886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0070C0"/>
                </a:solidFill>
              </a:rPr>
              <a:t>Bài</a:t>
            </a:r>
            <a:r>
              <a:rPr lang="en-US" sz="3200" b="1" dirty="0" smtClean="0">
                <a:solidFill>
                  <a:srgbClr val="0070C0"/>
                </a:solidFill>
              </a:rPr>
              <a:t> 1:  </a:t>
            </a:r>
            <a:r>
              <a:rPr lang="en-US" sz="3200" b="1" dirty="0" err="1" smtClean="0">
                <a:solidFill>
                  <a:srgbClr val="0070C0"/>
                </a:solidFill>
              </a:rPr>
              <a:t>phân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tích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thức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sau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thành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nhân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tử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5334000"/>
            <a:ext cx="449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b)   5x(y + 1) – 2(y + 1)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45720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0070C0"/>
                </a:solidFill>
              </a:rPr>
              <a:t>a)  2x</a:t>
            </a:r>
            <a:r>
              <a:rPr lang="en-US" sz="36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600" b="1" dirty="0" smtClean="0">
                <a:solidFill>
                  <a:srgbClr val="0070C0"/>
                </a:solidFill>
              </a:rPr>
              <a:t> + 3x =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29000" y="4572000"/>
            <a:ext cx="403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x</a:t>
            </a:r>
            <a:r>
              <a:rPr lang="en-US" sz="3600" b="1" dirty="0" smtClean="0">
                <a:solidFill>
                  <a:srgbClr val="0070C0"/>
                </a:solidFill>
              </a:rPr>
              <a:t> (2x + 3) 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24400" y="5334000"/>
            <a:ext cx="373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= </a:t>
            </a:r>
            <a:r>
              <a:rPr lang="en-US" sz="3200" b="1" dirty="0" smtClean="0">
                <a:solidFill>
                  <a:srgbClr val="FF0000"/>
                </a:solidFill>
              </a:rPr>
              <a:t>(y + 1)</a:t>
            </a:r>
            <a:r>
              <a:rPr lang="en-US" sz="3200" b="1" dirty="0" smtClean="0">
                <a:solidFill>
                  <a:srgbClr val="0070C0"/>
                </a:solidFill>
              </a:rPr>
              <a:t>(5x - 2)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422216"/>
            <a:ext cx="84201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Nếu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tất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cả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các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hạng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tử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của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đa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thức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có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một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nhân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tử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chung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thì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đa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thức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đó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được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biểu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diễn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thành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một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tích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của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nhân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tử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chung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với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một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đa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thức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 </a:t>
            </a:r>
            <a:r>
              <a:rPr lang="en-US" sz="3200" dirty="0" err="1">
                <a:solidFill>
                  <a:prstClr val="black"/>
                </a:solidFill>
                <a:ea typeface="+mj-ea"/>
                <a:cs typeface="+mj-cs"/>
              </a:rPr>
              <a:t>khác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.</a:t>
            </a:r>
            <a:r>
              <a:rPr lang="en-US" sz="3600" dirty="0">
                <a:solidFill>
                  <a:prstClr val="black"/>
                </a:solidFill>
                <a:ea typeface="+mj-ea"/>
                <a:cs typeface="+mj-cs"/>
              </a:rPr>
              <a:t>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  <p:bldP spid="7" grpId="0"/>
      <p:bldP spid="9" grpId="0"/>
      <p:bldP spid="11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491" y="634425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i="1" dirty="0" smtClean="0">
                <a:solidFill>
                  <a:srgbClr val="FF0000"/>
                </a:solidFill>
              </a:rPr>
              <a:t>2.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Phương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pháp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dùng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hằng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đẳng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thức</a:t>
            </a:r>
            <a:r>
              <a:rPr lang="en-US" sz="3200" b="1" i="1" dirty="0" smtClean="0">
                <a:solidFill>
                  <a:srgbClr val="FF0000"/>
                </a:solidFill>
              </a:rPr>
              <a:t>: 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971800"/>
            <a:ext cx="7315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B050"/>
                </a:solidFill>
              </a:rPr>
              <a:t>* </a:t>
            </a:r>
            <a:r>
              <a:rPr lang="en-US" sz="2800" b="1" dirty="0" err="1" smtClean="0">
                <a:solidFill>
                  <a:srgbClr val="00B050"/>
                </a:solidFill>
              </a:rPr>
              <a:t>Những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hằng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đẳng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thức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đáng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nhớ</a:t>
            </a:r>
            <a:r>
              <a:rPr lang="en-US" sz="2800" b="1" dirty="0" smtClean="0">
                <a:solidFill>
                  <a:srgbClr val="00B050"/>
                </a:solidFill>
              </a:rPr>
              <a:t>: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(A + B)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 = 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 + 2AB + 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r>
              <a:rPr lang="en-US" sz="2800" b="1" dirty="0" smtClean="0">
                <a:solidFill>
                  <a:srgbClr val="00B050"/>
                </a:solidFill>
              </a:rPr>
              <a:t>(A - B)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 = 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 - 2AB + 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  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r>
              <a:rPr lang="en-US" sz="2800" b="1" dirty="0" smtClean="0">
                <a:solidFill>
                  <a:srgbClr val="00B050"/>
                </a:solidFill>
              </a:rPr>
              <a:t>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 </a:t>
            </a:r>
            <a:r>
              <a:rPr lang="en-US" sz="2800" b="1" dirty="0" smtClean="0">
                <a:solidFill>
                  <a:srgbClr val="00B050"/>
                </a:solidFill>
              </a:rPr>
              <a:t>- 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 = (A + B)(A - B)    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(A+B)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</a:t>
            </a:r>
            <a:r>
              <a:rPr lang="en-US" sz="2800" b="1" dirty="0" smtClean="0">
                <a:solidFill>
                  <a:srgbClr val="00B050"/>
                </a:solidFill>
              </a:rPr>
              <a:t>= 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 </a:t>
            </a:r>
            <a:r>
              <a:rPr lang="en-US" sz="2800" b="1" dirty="0" smtClean="0">
                <a:solidFill>
                  <a:srgbClr val="00B050"/>
                </a:solidFill>
              </a:rPr>
              <a:t>+ 3A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B + 3AB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 </a:t>
            </a:r>
            <a:r>
              <a:rPr lang="en-US" sz="2800" b="1" dirty="0" smtClean="0">
                <a:solidFill>
                  <a:srgbClr val="00B050"/>
                </a:solidFill>
              </a:rPr>
              <a:t>+ 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r>
              <a:rPr lang="en-US" sz="2800" b="1" dirty="0" smtClean="0">
                <a:solidFill>
                  <a:srgbClr val="00B050"/>
                </a:solidFill>
              </a:rPr>
              <a:t>(A - B)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</a:t>
            </a:r>
            <a:r>
              <a:rPr lang="en-US" sz="2800" b="1" dirty="0" smtClean="0">
                <a:solidFill>
                  <a:srgbClr val="00B050"/>
                </a:solidFill>
              </a:rPr>
              <a:t>= 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 </a:t>
            </a:r>
            <a:r>
              <a:rPr lang="en-US" sz="2800" b="1" dirty="0" smtClean="0">
                <a:solidFill>
                  <a:srgbClr val="00B050"/>
                </a:solidFill>
              </a:rPr>
              <a:t>- 3A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B + 3AB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-B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r>
              <a:rPr lang="en-US" sz="2800" b="1" dirty="0" smtClean="0">
                <a:solidFill>
                  <a:srgbClr val="00B050"/>
                </a:solidFill>
              </a:rPr>
              <a:t>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 </a:t>
            </a:r>
            <a:r>
              <a:rPr lang="en-US" sz="2800" b="1" dirty="0" smtClean="0">
                <a:solidFill>
                  <a:srgbClr val="00B050"/>
                </a:solidFill>
              </a:rPr>
              <a:t>+ 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</a:t>
            </a:r>
            <a:r>
              <a:rPr lang="en-US" sz="2800" b="1" dirty="0" smtClean="0">
                <a:solidFill>
                  <a:srgbClr val="00B050"/>
                </a:solidFill>
              </a:rPr>
              <a:t> = (A+B) (A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 </a:t>
            </a:r>
            <a:r>
              <a:rPr lang="en-US" sz="2800" b="1" dirty="0" smtClean="0">
                <a:solidFill>
                  <a:srgbClr val="00B050"/>
                </a:solidFill>
              </a:rPr>
              <a:t>- AB + 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</a:t>
            </a:r>
            <a:r>
              <a:rPr lang="en-US" sz="2800" b="1" dirty="0" smtClean="0">
                <a:solidFill>
                  <a:srgbClr val="00B050"/>
                </a:solidFill>
              </a:rPr>
              <a:t> - 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3</a:t>
            </a:r>
            <a:r>
              <a:rPr lang="en-US" sz="2800" b="1" dirty="0" smtClean="0">
                <a:solidFill>
                  <a:srgbClr val="00B050"/>
                </a:solidFill>
              </a:rPr>
              <a:t> = (A - B)(A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 </a:t>
            </a:r>
            <a:r>
              <a:rPr lang="en-US" sz="2800" b="1" dirty="0" smtClean="0">
                <a:solidFill>
                  <a:srgbClr val="00B050"/>
                </a:solidFill>
              </a:rPr>
              <a:t>+ AB + B</a:t>
            </a:r>
            <a:r>
              <a:rPr lang="en-US" sz="2800" b="1" baseline="30000" dirty="0" smtClean="0">
                <a:solidFill>
                  <a:srgbClr val="00B050"/>
                </a:solidFill>
              </a:rPr>
              <a:t>2</a:t>
            </a:r>
            <a:r>
              <a:rPr lang="en-US" sz="2800" b="1" dirty="0" smtClean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481444" y="1219200"/>
            <a:ext cx="83542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smtClean="0">
                <a:solidFill>
                  <a:prstClr val="black"/>
                </a:solidFill>
              </a:rPr>
              <a:t>  </a:t>
            </a:r>
            <a:r>
              <a:rPr lang="en-US" sz="3200" dirty="0" err="1" smtClean="0">
                <a:solidFill>
                  <a:prstClr val="black"/>
                </a:solidFill>
              </a:rPr>
              <a:t>Nếu</a:t>
            </a:r>
            <a:r>
              <a:rPr lang="en-US" sz="3200" dirty="0" smtClean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thức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là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một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vế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của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hằng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đẳng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thức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đáng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nhớ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nào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đó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thì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có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thể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dùng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hằng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đẳng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thức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đó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để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biểu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diễn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thức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này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thành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tích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các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thức</a:t>
            </a:r>
            <a:r>
              <a:rPr lang="en-US" sz="3200" dirty="0">
                <a:solidFill>
                  <a:prstClr val="black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6858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Bài</a:t>
            </a:r>
            <a:r>
              <a:rPr lang="en-US" sz="2800" b="1" dirty="0" smtClean="0">
                <a:solidFill>
                  <a:srgbClr val="0070C0"/>
                </a:solidFill>
              </a:rPr>
              <a:t> 2: </a:t>
            </a:r>
            <a:r>
              <a:rPr lang="en-US" sz="2800" b="1" dirty="0" err="1" smtClean="0">
                <a:solidFill>
                  <a:srgbClr val="0070C0"/>
                </a:solidFill>
              </a:rPr>
              <a:t>Phân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tích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các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đa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thức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sau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thành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nhân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tử</a:t>
            </a:r>
            <a:r>
              <a:rPr lang="en-US" sz="2800" b="1" dirty="0" smtClean="0">
                <a:solidFill>
                  <a:srgbClr val="0070C0"/>
                </a:solidFill>
              </a:rPr>
              <a:t>:</a:t>
            </a: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smtClean="0"/>
              <a:t>a) x</a:t>
            </a:r>
            <a:r>
              <a:rPr lang="en-US" sz="2800" b="1" baseline="30000" dirty="0" smtClean="0"/>
              <a:t>2</a:t>
            </a:r>
            <a:r>
              <a:rPr lang="en-US" sz="2800" b="1" dirty="0" smtClean="0"/>
              <a:t> – 4x + 4 =  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US" sz="2400" b="1" dirty="0" smtClean="0"/>
              <a:t>b) </a:t>
            </a:r>
          </a:p>
          <a:p>
            <a:endParaRPr lang="en-US" sz="2400" b="1" dirty="0" smtClean="0">
              <a:solidFill>
                <a:srgbClr val="0070C0"/>
              </a:solidFill>
            </a:endParaRPr>
          </a:p>
          <a:p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7" name="_x0000_i1038"/>
          <p:cNvGraphicFramePr>
            <a:graphicFrameLocks noChangeAspect="1"/>
          </p:cNvGraphicFramePr>
          <p:nvPr/>
        </p:nvGraphicFramePr>
        <p:xfrm>
          <a:off x="2971800" y="1433945"/>
          <a:ext cx="1371600" cy="623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3" imgW="584708" imgH="305065" progId="Equation.DSMT4">
                  <p:embed/>
                </p:oleObj>
              </mc:Choice>
              <mc:Fallback>
                <p:oleObj name="Equation" r:id="rId3" imgW="584708" imgH="305065" progId="Equation.DSMT4">
                  <p:embed/>
                  <p:pic>
                    <p:nvPicPr>
                      <p:cNvPr id="0" name="_x0000_i10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433945"/>
                        <a:ext cx="1371600" cy="6234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099" name="_x0000_i1039"/>
          <p:cNvGraphicFramePr>
            <a:graphicFrameLocks noChangeAspect="1"/>
          </p:cNvGraphicFramePr>
          <p:nvPr/>
        </p:nvGraphicFramePr>
        <p:xfrm>
          <a:off x="1143000" y="2209799"/>
          <a:ext cx="1225442" cy="533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5" imgW="520560" imgH="203040" progId="Equation.DSMT4">
                  <p:embed/>
                </p:oleObj>
              </mc:Choice>
              <mc:Fallback>
                <p:oleObj name="Equation" r:id="rId5" imgW="520560" imgH="203040" progId="Equation.DSMT4">
                  <p:embed/>
                  <p:pic>
                    <p:nvPicPr>
                      <p:cNvPr id="0" name="_x0000_i10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209799"/>
                        <a:ext cx="1225442" cy="5334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362200" y="2286000"/>
          <a:ext cx="2133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7" imgW="812520" imgH="203040" progId="Equation.DSMT4">
                  <p:embed/>
                </p:oleObj>
              </mc:Choice>
              <mc:Fallback>
                <p:oleObj name="Equation" r:id="rId7" imgW="81252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286000"/>
                        <a:ext cx="21336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858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3. 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Phương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pháp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nhóm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hạng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tử</a:t>
            </a:r>
            <a:r>
              <a:rPr lang="en-US" sz="3200" b="1" i="1" dirty="0" smtClean="0">
                <a:solidFill>
                  <a:srgbClr val="FF0000"/>
                </a:solidFill>
              </a:rPr>
              <a:t>: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3200" dirty="0" smtClean="0"/>
              <a:t>   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533400" y="2895600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 err="1" smtClean="0">
                <a:solidFill>
                  <a:srgbClr val="0070C0"/>
                </a:solidFill>
              </a:rPr>
              <a:t>Bài</a:t>
            </a:r>
            <a:r>
              <a:rPr lang="en-US" sz="3200" b="1" dirty="0" smtClean="0">
                <a:solidFill>
                  <a:srgbClr val="0070C0"/>
                </a:solidFill>
              </a:rPr>
              <a:t> 3:  </a:t>
            </a:r>
            <a:r>
              <a:rPr lang="en-US" sz="3200" b="1" dirty="0" err="1" smtClean="0">
                <a:solidFill>
                  <a:srgbClr val="0070C0"/>
                </a:solidFill>
              </a:rPr>
              <a:t>Phân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tích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đa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thức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thành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nhân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tử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r>
              <a:rPr lang="en-US" sz="3200" b="1" dirty="0" smtClean="0">
                <a:solidFill>
                  <a:srgbClr val="0070C0"/>
                </a:solidFill>
              </a:rPr>
              <a:t>a) 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 </a:t>
            </a:r>
            <a:r>
              <a:rPr lang="en-US" sz="3200" b="1" dirty="0" smtClean="0">
                <a:solidFill>
                  <a:srgbClr val="0070C0"/>
                </a:solidFill>
              </a:rPr>
              <a:t>– 2xy + 5x – 10y</a:t>
            </a:r>
          </a:p>
        </p:txBody>
      </p:sp>
      <p:sp>
        <p:nvSpPr>
          <p:cNvPr id="7" name="Rectangle 6"/>
          <p:cNvSpPr/>
          <p:nvPr/>
        </p:nvSpPr>
        <p:spPr>
          <a:xfrm>
            <a:off x="706438" y="3922693"/>
            <a:ext cx="43989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         </a:t>
            </a:r>
            <a:r>
              <a:rPr lang="en-US" sz="2800" b="1" u="sng" dirty="0" err="1" smtClean="0">
                <a:solidFill>
                  <a:srgbClr val="0070C0"/>
                </a:solidFill>
              </a:rPr>
              <a:t>Giải</a:t>
            </a:r>
            <a:endParaRPr lang="en-US" sz="2800" b="1" u="sng" dirty="0" smtClean="0">
              <a:solidFill>
                <a:srgbClr val="0070C0"/>
              </a:solidFill>
            </a:endParaRPr>
          </a:p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 </a:t>
            </a:r>
            <a:r>
              <a:rPr lang="en-US" sz="2800" b="1" dirty="0" smtClean="0">
                <a:solidFill>
                  <a:srgbClr val="0070C0"/>
                </a:solidFill>
              </a:rPr>
              <a:t>– 2xy + 5x – 10y</a:t>
            </a:r>
          </a:p>
        </p:txBody>
      </p:sp>
      <p:sp>
        <p:nvSpPr>
          <p:cNvPr id="8" name="Rectangle 7"/>
          <p:cNvSpPr/>
          <p:nvPr/>
        </p:nvSpPr>
        <p:spPr>
          <a:xfrm>
            <a:off x="682794" y="4886980"/>
            <a:ext cx="3889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= (x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– 2xy) + (5x – 10y)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685800" y="5420380"/>
            <a:ext cx="396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/>
            <a:r>
              <a:rPr lang="en-US" sz="2800" b="1" dirty="0" smtClean="0">
                <a:solidFill>
                  <a:srgbClr val="0070C0"/>
                </a:solidFill>
              </a:rPr>
              <a:t>= x(x – 2y) + 5(x – 2y)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5800" y="5877580"/>
            <a:ext cx="381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= (x – 2y)(x + 5)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05400" y="4267200"/>
            <a:ext cx="3886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 err="1" smtClean="0"/>
              <a:t>Hoặc</a:t>
            </a:r>
            <a:r>
              <a:rPr lang="en-US" sz="2800" b="1" dirty="0" smtClean="0"/>
              <a:t> </a:t>
            </a:r>
          </a:p>
          <a:p>
            <a:pPr lvl="0"/>
            <a:r>
              <a:rPr lang="en-US" sz="2800" b="1" dirty="0" smtClean="0"/>
              <a:t>x</a:t>
            </a:r>
            <a:r>
              <a:rPr lang="en-US" sz="2800" b="1" baseline="30000" dirty="0" smtClean="0"/>
              <a:t>2 </a:t>
            </a:r>
            <a:r>
              <a:rPr lang="en-US" sz="2800" b="1" dirty="0" smtClean="0"/>
              <a:t>– 2xy + 5x – 10y</a:t>
            </a:r>
          </a:p>
          <a:p>
            <a:pPr lvl="0"/>
            <a:r>
              <a:rPr lang="en-US" sz="2800" b="1" dirty="0" smtClean="0"/>
              <a:t>= (x</a:t>
            </a:r>
            <a:r>
              <a:rPr lang="en-US" sz="2800" b="1" baseline="30000" dirty="0" smtClean="0"/>
              <a:t>2 </a:t>
            </a:r>
            <a:r>
              <a:rPr lang="en-US" sz="2800" b="1" dirty="0" smtClean="0"/>
              <a:t>+ 5x )– (2xy+ 10y)</a:t>
            </a:r>
          </a:p>
          <a:p>
            <a:pPr lvl="0"/>
            <a:r>
              <a:rPr lang="en-US" sz="2800" b="1" dirty="0" smtClean="0"/>
              <a:t>= x(x +5) – 2y( x + 5)</a:t>
            </a:r>
          </a:p>
          <a:p>
            <a:pPr lvl="0"/>
            <a:r>
              <a:rPr lang="en-US" sz="2800" b="1" dirty="0" smtClean="0"/>
              <a:t>= (x + 5 ) (x – 2y)</a:t>
            </a:r>
          </a:p>
        </p:txBody>
      </p:sp>
      <p:sp>
        <p:nvSpPr>
          <p:cNvPr id="2" name="Rectangle 1"/>
          <p:cNvSpPr/>
          <p:nvPr/>
        </p:nvSpPr>
        <p:spPr>
          <a:xfrm>
            <a:off x="619919" y="1325940"/>
            <a:ext cx="79041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3200" dirty="0" err="1">
                <a:solidFill>
                  <a:prstClr val="black"/>
                </a:solidFill>
              </a:rPr>
              <a:t>Nhóm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một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số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hạng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tử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của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một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đa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thức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một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cách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thích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hợp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để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có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thể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đặt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được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nhân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tử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chung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hoặc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dùng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hằng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đẳng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thức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đáng</a:t>
            </a:r>
            <a:r>
              <a:rPr lang="en-US" sz="3200" dirty="0">
                <a:solidFill>
                  <a:prstClr val="black"/>
                </a:solidFill>
              </a:rPr>
              <a:t> </a:t>
            </a:r>
            <a:r>
              <a:rPr lang="en-US" sz="3200" dirty="0" err="1">
                <a:solidFill>
                  <a:prstClr val="black"/>
                </a:solidFill>
              </a:rPr>
              <a:t>nhớ</a:t>
            </a:r>
            <a:r>
              <a:rPr lang="en-US" sz="3200" b="1" dirty="0">
                <a:solidFill>
                  <a:prstClr val="black"/>
                </a:solidFill>
              </a:rPr>
              <a:t>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800600" y="3972818"/>
            <a:ext cx="0" cy="2656582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2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800" b="1" dirty="0" smtClean="0">
                <a:latin typeface="Times New Roman" pitchFamily="18" charset="0"/>
              </a:rPr>
              <a:t>ÔN TẬP PHÂN TÍCH ĐA THỨC THÀNH NHÂN TỬ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990600"/>
            <a:ext cx="76962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 startAt="2"/>
            </a:pPr>
            <a:r>
              <a:rPr lang="en-US" sz="3200" b="1" dirty="0" smtClean="0">
                <a:solidFill>
                  <a:srgbClr val="0070C0"/>
                </a:solidFill>
              </a:rPr>
              <a:t>x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+ 6x – 4y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+ 9 </a:t>
            </a:r>
          </a:p>
          <a:p>
            <a:pPr marL="514350" indent="-514350"/>
            <a:r>
              <a:rPr lang="en-US" sz="3200" b="1" dirty="0" smtClean="0">
                <a:solidFill>
                  <a:srgbClr val="0070C0"/>
                </a:solidFill>
              </a:rPr>
              <a:t>	= </a:t>
            </a:r>
            <a:r>
              <a:rPr lang="en-US" sz="3200" b="1" dirty="0" smtClean="0">
                <a:solidFill>
                  <a:srgbClr val="FF0000"/>
                </a:solidFill>
              </a:rPr>
              <a:t>(x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+ 6x + 9) </a:t>
            </a:r>
            <a:r>
              <a:rPr lang="en-US" sz="3200" b="1" dirty="0" smtClean="0">
                <a:solidFill>
                  <a:srgbClr val="0070C0"/>
                </a:solidFill>
              </a:rPr>
              <a:t>– 4y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</a:p>
          <a:p>
            <a:pPr marL="514350" indent="-514350"/>
            <a:r>
              <a:rPr lang="en-US" sz="3200" b="1" dirty="0" smtClean="0">
                <a:solidFill>
                  <a:srgbClr val="0070C0"/>
                </a:solidFill>
              </a:rPr>
              <a:t>     = (x + 3)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 </a:t>
            </a:r>
            <a:r>
              <a:rPr lang="en-US" sz="3200" b="1" dirty="0" smtClean="0">
                <a:solidFill>
                  <a:srgbClr val="0070C0"/>
                </a:solidFill>
              </a:rPr>
              <a:t> - (2y)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</a:p>
          <a:p>
            <a:pPr marL="514350" indent="-514350"/>
            <a:r>
              <a:rPr lang="en-US" sz="3200" b="1" dirty="0" smtClean="0">
                <a:solidFill>
                  <a:srgbClr val="0070C0"/>
                </a:solidFill>
              </a:rPr>
              <a:t>     = (x + 3 - 2y)(x + 3 + 2y)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145" y="11621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4. 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Phối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hợp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nhiều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phương</a:t>
            </a:r>
            <a:r>
              <a:rPr lang="en-US" sz="3200" b="1" i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</a:rPr>
              <a:t>pháp</a:t>
            </a:r>
            <a:r>
              <a:rPr lang="en-US" sz="3200" b="1" i="1" dirty="0" smtClean="0">
                <a:solidFill>
                  <a:srgbClr val="FF0000"/>
                </a:solidFill>
              </a:rPr>
              <a:t>: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3200" dirty="0" smtClean="0"/>
              <a:t>   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2192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a) x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 + 2x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y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 + xy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– 9x  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845907"/>
            <a:ext cx="4177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= x( x</a:t>
            </a:r>
            <a:r>
              <a:rPr lang="en-US" sz="2800" baseline="30000" dirty="0"/>
              <a:t>2</a:t>
            </a:r>
            <a:r>
              <a:rPr lang="en-US" sz="2800" dirty="0" smtClean="0"/>
              <a:t> + 2xy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 +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– 9)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2440026"/>
            <a:ext cx="4163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= x[ (x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+ 2xy</a:t>
            </a:r>
            <a:r>
              <a:rPr lang="en-US" sz="2800" baseline="30000" dirty="0" smtClean="0"/>
              <a:t> </a:t>
            </a:r>
            <a:r>
              <a:rPr lang="en-US" sz="2800" dirty="0" smtClean="0"/>
              <a:t> + y</a:t>
            </a:r>
            <a:r>
              <a:rPr lang="en-US" sz="2800" baseline="30000" dirty="0" smtClean="0"/>
              <a:t>2 </a:t>
            </a:r>
            <a:r>
              <a:rPr lang="en-US" sz="2800" dirty="0" smtClean="0"/>
              <a:t>) – 3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] 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01661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= x[ (x +y)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– 3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] 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657600"/>
            <a:ext cx="3796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</a:t>
            </a:r>
            <a:r>
              <a:rPr lang="en-US" sz="2800" dirty="0" smtClean="0"/>
              <a:t>= x (x +y +3)(x + y – 3) </a:t>
            </a:r>
            <a:endParaRPr lang="en-US" sz="28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419600" y="1219200"/>
            <a:ext cx="0" cy="487680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24400" y="12192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b) 2x – 2y </a:t>
            </a:r>
            <a:r>
              <a:rPr lang="en-US" sz="2800" dirty="0"/>
              <a:t>–</a:t>
            </a:r>
            <a:r>
              <a:rPr lang="en-US" sz="2800" dirty="0" smtClean="0"/>
              <a:t> 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+ 2xy –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620247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 smtClean="0">
                <a:solidFill>
                  <a:srgbClr val="00642D"/>
                </a:solidFill>
              </a:rPr>
              <a:t>Bài</a:t>
            </a:r>
            <a:r>
              <a:rPr lang="en-US" sz="2400" b="1" u="sng" dirty="0" smtClean="0">
                <a:solidFill>
                  <a:srgbClr val="00642D"/>
                </a:solidFill>
              </a:rPr>
              <a:t> 54/</a:t>
            </a:r>
            <a:r>
              <a:rPr lang="en-US" sz="2400" b="1" u="sng" dirty="0" err="1" smtClean="0">
                <a:solidFill>
                  <a:srgbClr val="00642D"/>
                </a:solidFill>
              </a:rPr>
              <a:t>Trang</a:t>
            </a:r>
            <a:r>
              <a:rPr lang="en-US" sz="2400" b="1" u="sng" dirty="0" smtClean="0">
                <a:solidFill>
                  <a:srgbClr val="00642D"/>
                </a:solidFill>
              </a:rPr>
              <a:t> 25&lt;</a:t>
            </a:r>
            <a:r>
              <a:rPr lang="en-US" sz="2400" b="1" u="sng" dirty="0" err="1" smtClean="0">
                <a:solidFill>
                  <a:srgbClr val="00642D"/>
                </a:solidFill>
              </a:rPr>
              <a:t>sgk</a:t>
            </a:r>
            <a:r>
              <a:rPr lang="en-US" sz="2400" b="1" u="sng" dirty="0" smtClean="0">
                <a:solidFill>
                  <a:srgbClr val="00642D"/>
                </a:solidFill>
              </a:rPr>
              <a:t>&gt;</a:t>
            </a:r>
            <a:endParaRPr lang="en-US" sz="2400" b="1" u="sng" dirty="0">
              <a:solidFill>
                <a:srgbClr val="00642D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0" y="183898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(2 x – 2y ) </a:t>
            </a:r>
            <a:r>
              <a:rPr lang="en-US" sz="2800" dirty="0"/>
              <a:t>–</a:t>
            </a:r>
            <a:r>
              <a:rPr lang="en-US" sz="2800" dirty="0" smtClean="0"/>
              <a:t> (x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</a:t>
            </a:r>
            <a:r>
              <a:rPr lang="en-US" sz="2800" dirty="0"/>
              <a:t>–</a:t>
            </a:r>
            <a:r>
              <a:rPr lang="en-US" sz="2800" dirty="0" smtClean="0"/>
              <a:t> 2xy + y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) 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4592782" y="2440026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2 (x – y ) </a:t>
            </a:r>
            <a:r>
              <a:rPr lang="en-US" sz="2800" dirty="0"/>
              <a:t>–</a:t>
            </a:r>
            <a:r>
              <a:rPr lang="en-US" sz="2800" dirty="0" smtClean="0"/>
              <a:t> (x </a:t>
            </a:r>
            <a:r>
              <a:rPr lang="en-US" sz="2800" dirty="0"/>
              <a:t>– </a:t>
            </a:r>
            <a:r>
              <a:rPr lang="en-US" sz="2800" dirty="0" smtClean="0"/>
              <a:t>y)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4592782" y="3048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(x – y ) [2  </a:t>
            </a:r>
            <a:r>
              <a:rPr lang="en-US" sz="2800" dirty="0"/>
              <a:t>–</a:t>
            </a:r>
            <a:r>
              <a:rPr lang="en-US" sz="2800" dirty="0" smtClean="0"/>
              <a:t> (x </a:t>
            </a:r>
            <a:r>
              <a:rPr lang="en-US" sz="2800" dirty="0"/>
              <a:t>– </a:t>
            </a:r>
            <a:r>
              <a:rPr lang="en-US" sz="2800" dirty="0" smtClean="0"/>
              <a:t>y) ]  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4592782" y="3642119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(x – y ) (2  </a:t>
            </a:r>
            <a:r>
              <a:rPr lang="en-US" sz="2800" dirty="0"/>
              <a:t>–</a:t>
            </a:r>
            <a:r>
              <a:rPr lang="en-US" sz="2800" dirty="0" smtClean="0"/>
              <a:t> x + y)   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4417974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c) x</a:t>
            </a:r>
            <a:r>
              <a:rPr lang="en-US" sz="2800" baseline="30000" dirty="0" smtClean="0"/>
              <a:t>4</a:t>
            </a:r>
            <a:r>
              <a:rPr lang="en-US" sz="2800" dirty="0" smtClean="0"/>
              <a:t> – 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4592782" y="489963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 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( 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– 1)  </a:t>
            </a:r>
            <a:endParaRPr lang="en-US" sz="2800" dirty="0"/>
          </a:p>
        </p:txBody>
      </p:sp>
      <p:sp>
        <p:nvSpPr>
          <p:cNvPr id="22" name="TextBox 21"/>
          <p:cNvSpPr txBox="1"/>
          <p:nvPr/>
        </p:nvSpPr>
        <p:spPr>
          <a:xfrm>
            <a:off x="4648200" y="5416345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 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( 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– 1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  </a:t>
            </a:r>
            <a:endParaRPr lang="en-US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4648200" y="5943600"/>
            <a:ext cx="327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=  x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( x + 1)(x – 1)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91073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1"/>
            <a:ext cx="91440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</a:rPr>
              <a:t>ÔN TẬP PHÂN TÍCH ĐA THỨC THÀNH NHÂN TỬ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609600"/>
            <a:ext cx="8763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prstClr val="black"/>
                </a:solidFill>
              </a:rPr>
              <a:t>Bài</a:t>
            </a:r>
            <a:r>
              <a:rPr lang="en-US" sz="2800" b="1" dirty="0" smtClean="0">
                <a:solidFill>
                  <a:prstClr val="black"/>
                </a:solidFill>
              </a:rPr>
              <a:t>  5:  </a:t>
            </a:r>
            <a:r>
              <a:rPr lang="en-US" sz="2800" b="1" dirty="0" err="1" smtClean="0">
                <a:solidFill>
                  <a:prstClr val="black"/>
                </a:solidFill>
              </a:rPr>
              <a:t>Tìm</a:t>
            </a:r>
            <a:r>
              <a:rPr lang="en-US" sz="2800" b="1" dirty="0" smtClean="0">
                <a:solidFill>
                  <a:prstClr val="black"/>
                </a:solidFill>
              </a:rPr>
              <a:t> x, </a:t>
            </a:r>
            <a:r>
              <a:rPr lang="en-US" sz="2800" b="1" dirty="0" err="1" smtClean="0">
                <a:solidFill>
                  <a:prstClr val="black"/>
                </a:solidFill>
              </a:rPr>
              <a:t>biết</a:t>
            </a:r>
            <a:r>
              <a:rPr lang="en-US" sz="2800" b="1" dirty="0" smtClean="0">
                <a:solidFill>
                  <a:prstClr val="black"/>
                </a:solidFill>
              </a:rPr>
              <a:t>:  </a:t>
            </a:r>
          </a:p>
          <a:p>
            <a:pPr marL="342900" indent="-342900">
              <a:buFontTx/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</a:rPr>
              <a:t>2(x + 3) – x(x + 3)  = 0          b) 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(x – 3) + 12 – 4x  = 0     </a:t>
            </a:r>
          </a:p>
          <a:p>
            <a:pPr marL="342900" indent="-342900"/>
            <a:r>
              <a:rPr lang="en-US" sz="2800" b="1" dirty="0" smtClean="0">
                <a:solidFill>
                  <a:srgbClr val="0070C0"/>
                </a:solidFill>
              </a:rPr>
              <a:t>c)  9x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– 25 = 0			d)  (2x -1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)2</a:t>
            </a:r>
            <a:r>
              <a:rPr lang="en-US" sz="2800" b="1" dirty="0" smtClean="0">
                <a:solidFill>
                  <a:srgbClr val="0070C0"/>
                </a:solidFill>
              </a:rPr>
              <a:t> – (x +3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)2   </a:t>
            </a:r>
            <a:r>
              <a:rPr lang="en-US" sz="2800" b="1" dirty="0" smtClean="0">
                <a:solidFill>
                  <a:srgbClr val="0070C0"/>
                </a:solidFill>
              </a:rPr>
              <a:t>= 0                                                 </a:t>
            </a:r>
          </a:p>
          <a:p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2425482"/>
            <a:ext cx="411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</a:rPr>
              <a:t>a) 2(x + 3) – x(x + 3)  = 0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  <a:sym typeface="Symbol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          </a:t>
            </a:r>
            <a:r>
              <a:rPr lang="en-US" sz="2800" b="1" dirty="0" smtClean="0">
                <a:solidFill>
                  <a:srgbClr val="FF0000"/>
                </a:solidFill>
                <a:sym typeface="Symbol"/>
              </a:rPr>
              <a:t>(x +3 )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(2 –x) = 0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 x +3 = 0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2 –x  = 0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        x= -3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hoăc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     x = 2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0070C0"/>
                </a:solidFill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</a:rPr>
              <a:t> x = -3;  x</a:t>
            </a:r>
            <a:r>
              <a:rPr lang="en-US" sz="2800" b="1" baseline="-25000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= 2</a:t>
            </a:r>
          </a:p>
          <a:p>
            <a:pPr>
              <a:lnSpc>
                <a:spcPct val="150000"/>
              </a:lnSpc>
            </a:pP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67200" y="2425482"/>
            <a:ext cx="4953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</a:rPr>
              <a:t>b) </a:t>
            </a:r>
            <a:r>
              <a:rPr lang="en-US" sz="2800" b="1" dirty="0">
                <a:solidFill>
                  <a:srgbClr val="0070C0"/>
                </a:solidFill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(x – 3) +12– 4x = 0  </a:t>
            </a:r>
          </a:p>
          <a:p>
            <a:pPr lvl="1"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x</a:t>
            </a:r>
            <a:r>
              <a:rPr lang="en-US" sz="2800" b="1" baseline="30000" dirty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(x – 3) </a:t>
            </a:r>
            <a:r>
              <a:rPr lang="en-US" sz="2800" b="1" dirty="0" smtClean="0">
                <a:solidFill>
                  <a:srgbClr val="FF0000"/>
                </a:solidFill>
              </a:rPr>
              <a:t>– 4(x – 3) </a:t>
            </a:r>
            <a:r>
              <a:rPr lang="en-US" sz="2800" b="1" dirty="0" smtClean="0">
                <a:solidFill>
                  <a:srgbClr val="0070C0"/>
                </a:solidFill>
              </a:rPr>
              <a:t>= 0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</a:rPr>
              <a:t>     </a:t>
            </a:r>
            <a:r>
              <a:rPr lang="en-US" sz="2800" b="1" dirty="0">
                <a:solidFill>
                  <a:srgbClr val="0070C0"/>
                </a:solidFill>
                <a:sym typeface="Symbol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     </a:t>
            </a:r>
            <a:r>
              <a:rPr lang="en-US" sz="2800" b="1" dirty="0" smtClean="0">
                <a:solidFill>
                  <a:srgbClr val="0070C0"/>
                </a:solidFill>
              </a:rPr>
              <a:t> (x – 3)(x</a:t>
            </a:r>
            <a:r>
              <a:rPr lang="en-US" sz="2800" b="1" baseline="30000" dirty="0" smtClean="0">
                <a:solidFill>
                  <a:srgbClr val="0070C0"/>
                </a:solidFill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</a:rPr>
              <a:t> – 4) = 0 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      (x – 3)(x +2)(x – 2) = 0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 x – 3 = 0 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x +2= 0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               </a:t>
            </a:r>
            <a:r>
              <a:rPr lang="en-US" sz="2800" b="1" dirty="0" err="1" smtClean="0">
                <a:solidFill>
                  <a:srgbClr val="0070C0"/>
                </a:solidFill>
                <a:sym typeface="Symbol"/>
              </a:rPr>
              <a:t>hoăc</a:t>
            </a:r>
            <a:r>
              <a:rPr lang="en-US" sz="2800" b="1" dirty="0" smtClean="0">
                <a:solidFill>
                  <a:srgbClr val="0070C0"/>
                </a:solidFill>
                <a:sym typeface="Symbol"/>
              </a:rPr>
              <a:t>  x -2 = 0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70C0"/>
                </a:solidFill>
              </a:rPr>
              <a:t>       </a:t>
            </a:r>
            <a:r>
              <a:rPr lang="en-US" sz="2800" b="1" dirty="0" err="1" smtClean="0">
                <a:solidFill>
                  <a:srgbClr val="0070C0"/>
                </a:solidFill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</a:rPr>
              <a:t> x = 3 ;  x =  -2; x = 2    </a:t>
            </a:r>
          </a:p>
          <a:p>
            <a:pPr>
              <a:lnSpc>
                <a:spcPct val="150000"/>
              </a:lnSpc>
            </a:pP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22098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prstClr val="black"/>
                </a:solidFill>
              </a:rPr>
              <a:t>Giải</a:t>
            </a:r>
            <a:endParaRPr lang="en-US" sz="2400" b="1" dirty="0">
              <a:solidFill>
                <a:prstClr val="black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628106" y="4794033"/>
            <a:ext cx="3581400" cy="1588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08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</TotalTime>
  <Words>1689</Words>
  <Application>Microsoft Office PowerPoint</Application>
  <PresentationFormat>On-screen Show (4:3)</PresentationFormat>
  <Paragraphs>179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PowerPoint Presentation</vt:lpstr>
      <vt:lpstr>PowerPoint Presentation</vt:lpstr>
      <vt:lpstr>1. Phương pháp đặt nhân tử chung: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AutoBVT</dc:creator>
  <cp:lastModifiedBy>ASUS</cp:lastModifiedBy>
  <cp:revision>28</cp:revision>
  <dcterms:created xsi:type="dcterms:W3CDTF">2020-03-18T14:54:09Z</dcterms:created>
  <dcterms:modified xsi:type="dcterms:W3CDTF">2021-10-29T06:46:03Z</dcterms:modified>
</cp:coreProperties>
</file>